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andro" initials="l" lastIdx="1" clrIdx="0">
    <p:extLst>
      <p:ext uri="{19B8F6BF-5375-455C-9EA6-DF929625EA0E}">
        <p15:presenceInfo xmlns:p15="http://schemas.microsoft.com/office/powerpoint/2012/main" userId="d128e9df1d429a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2A36"/>
    <a:srgbClr val="0066FF"/>
    <a:srgbClr val="FF33CC"/>
    <a:srgbClr val="FF3399"/>
    <a:srgbClr val="1F202A"/>
    <a:srgbClr val="F00050"/>
    <a:srgbClr val="00FF00"/>
    <a:srgbClr val="6627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FE53EF-C0A7-B567-B708-8FC5651420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0FADE-BFE4-B12A-B17A-77B0B0F3F0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93EF7DC-4523-EE02-2AB4-DE15304C5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40A2FF5-0AD7-6BA4-0710-EA5ADBEC9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BFE22B-3A9A-E9FD-AF0B-0071ECF23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1480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D82AFD-FE66-6842-AEA8-38E2412B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06586E00-F201-1540-F2EC-4116961665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0AC502-7951-1524-B684-D19C8AD4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023DB71-1511-5616-C010-B6BDF65BD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483EA2-FBCF-0FB6-4C7C-545FF44C97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9029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75B15B6-9A50-C6A8-6F46-4B9BADEC2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4298FA8-D411-4A1F-65A4-939C0C192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3862174-332E-C006-E1ED-0DBAF6250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31EB954-78C7-1F32-D9CB-8460FE2DF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BB5544A-58DC-EF49-7676-80DBD455C8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43223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ECB8C7-F0A6-AF35-7882-79D962853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013995A-E77C-EA85-4DFB-E98CA21AE5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A560E8F-247A-F7D6-4DFD-E6FDE152F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A97BE8-309D-BC5D-E9FC-3D3549FB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199D17-977E-4049-2E0F-0595DE3F0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10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693F0A1-7B95-11BB-FC1C-099D784A0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3919B5F-FB00-2A16-5F92-4DC26A4CC6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696460A-8965-9FA4-981D-959C323F0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F23B638-0B11-58EA-78E4-7342ECDF6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9631158-C03A-5A81-CC91-E61443E16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0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306D5C-CFDB-ACEC-1FC5-2994FC1BFE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EC4C21-8C74-4FFB-FEEC-8D61EF9075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8DDB17D-3FCD-3567-B494-0E50B61A3A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3FA7CA1-8F64-AA18-4F48-11C2F80E1C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B5F5A62-6224-CA6D-B741-534C7C942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3B5B73-0AF6-76E7-C96C-3372E9793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44238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57DF30-E740-A2BE-DE26-478406E6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30DB1BE-E530-756D-DD15-525D0EB71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183911D-C00D-8126-4799-17E9D7399A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A06E9D0-356D-3C54-4961-D47781A034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3E4B2A7-0BDA-F8CA-2338-2DE6399980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23E1AEC-BA8F-9996-7C1F-7260953C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F147685-3BAE-FC70-8B9F-8F4A30D63A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D5E8A13-019E-8298-D37B-146514D73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730781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4D54D4-0C54-B10D-E953-B15980EEA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AF0C408-126F-0BDE-D631-658230A61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A0F7A72-5EFE-B3EB-34F3-EFC5E3395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C9B4C43-7322-CBA4-5C4D-82C42FEA08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8314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47830C39-3F38-F951-24FB-89E101D6A5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72AEEC5-0740-C46E-CB77-52D4FC50BB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BFB27603-5290-F7FF-EFB8-8658E3897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6351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64B557-E91C-69EF-3A2B-B50401ACC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365D0AA-AEAA-B8EE-BD8F-0B2DA678E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21ED21-AFD1-9B3E-BAFC-9BBCF38BD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C207243-AF60-2BDF-938E-BFFF8AFFE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D391809-8175-0A74-DE9F-A7191C8F3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61AA1EE-20CB-F5EC-DD0E-98ACF81FD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1900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3E65E0-62C7-4DB7-8757-ED83BCFD1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118E1DA-0042-8757-B617-0293D601C1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84A2A2-0E5E-2C61-79C5-63D79A248F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D5FDA08-DBD9-C826-1CAC-5BB796C4F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9C17424-7714-DE2F-49E0-F4D5592457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B9AAD4F-D2D7-ACE5-D1E4-32BF00FF6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7788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5112CABE-5428-030A-0EEC-423665CB52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9C9C147-00B0-EAE9-BBAD-5BC28CE243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191F47-51BA-26D2-99C3-586BC81EA8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5CF34B-9CCF-4C17-9B1C-119B22483158}" type="datetimeFigureOut">
              <a:rPr lang="pt-BR" smtClean="0"/>
              <a:t>03/07/2022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E7A6D4D-CA0B-69B0-D6F2-D42420DD1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5E93FC9-BAE0-C7F8-DA6C-12F04C8498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CB304-51F6-48AF-9DC9-8CA7C5F665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62208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3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: Cantos Arredondados 28">
            <a:extLst>
              <a:ext uri="{FF2B5EF4-FFF2-40B4-BE49-F238E27FC236}">
                <a16:creationId xmlns:a16="http://schemas.microsoft.com/office/drawing/2014/main" id="{7E60875C-4149-6F4B-DB64-76A0C23541F8}"/>
              </a:ext>
            </a:extLst>
          </p:cNvPr>
          <p:cNvSpPr/>
          <p:nvPr/>
        </p:nvSpPr>
        <p:spPr>
          <a:xfrm>
            <a:off x="3552905" y="-17756"/>
            <a:ext cx="2035611" cy="6858000"/>
          </a:xfrm>
          <a:prstGeom prst="roundRect">
            <a:avLst/>
          </a:prstGeom>
          <a:solidFill>
            <a:srgbClr val="282A36"/>
          </a:solidFill>
          <a:ln>
            <a:noFill/>
          </a:ln>
          <a:effectLst>
            <a:outerShdw blurRad="127000" dir="4200000" algn="ctr" rotWithShape="0">
              <a:srgbClr val="000000">
                <a:alpha val="8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D8118AD1-CCFC-9F54-76CC-1A370812D792}"/>
              </a:ext>
            </a:extLst>
          </p:cNvPr>
          <p:cNvSpPr/>
          <p:nvPr/>
        </p:nvSpPr>
        <p:spPr>
          <a:xfrm>
            <a:off x="-183019" y="-25221"/>
            <a:ext cx="4543489" cy="6858000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8946F87A-FBB4-9660-46F4-4B4DBF4EFE39}"/>
              </a:ext>
            </a:extLst>
          </p:cNvPr>
          <p:cNvSpPr txBox="1"/>
          <p:nvPr/>
        </p:nvSpPr>
        <p:spPr>
          <a:xfrm>
            <a:off x="975008" y="738383"/>
            <a:ext cx="3487409" cy="5078313"/>
          </a:xfrm>
          <a:prstGeom prst="rect">
            <a:avLst/>
          </a:prstGeom>
          <a:noFill/>
          <a:ln>
            <a:noFill/>
          </a:ln>
          <a:effectLst>
            <a:outerShdw blurRad="50800" dist="50800" dir="5400000" algn="ctr" rotWithShape="0">
              <a:schemeClr val="tx1">
                <a:alpha val="9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rgbClr val="FF33CC"/>
                </a:solidFill>
                <a:latin typeface="Bahnschrift SemiBold Condensed" panose="020B0502040204020203" pitchFamily="34" charset="0"/>
              </a:rPr>
              <a:t>Quem sou eu?  </a:t>
            </a:r>
            <a:r>
              <a:rPr lang="pt-BR" sz="3600" b="1" dirty="0">
                <a:solidFill>
                  <a:srgbClr val="F00050"/>
                </a:solidFill>
                <a:latin typeface="Bahnschrift SemiBold Condensed" panose="020B0502040204020203" pitchFamily="34" charset="0"/>
              </a:rPr>
              <a:t>() </a:t>
            </a:r>
            <a:r>
              <a:rPr lang="pt-BR" sz="36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 </a:t>
            </a:r>
            <a:r>
              <a:rPr lang="pt-BR" sz="3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Bahnschrift SemiBold Condensed" panose="020B0502040204020203" pitchFamily="34" charset="0"/>
              </a:rPr>
              <a:t>{</a:t>
            </a: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endParaRPr lang="pt-BR" sz="3600" b="1" dirty="0">
              <a:solidFill>
                <a:schemeClr val="accent4">
                  <a:lumMod val="60000"/>
                  <a:lumOff val="40000"/>
                </a:schemeClr>
              </a:solidFill>
              <a:latin typeface="Bahnschrift SemiBold Condensed" panose="020B0502040204020203" pitchFamily="34" charset="0"/>
            </a:endParaRPr>
          </a:p>
          <a:p>
            <a:r>
              <a:rPr lang="pt-BR" sz="36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Bahnschrift SemiBold Condensed" panose="020B0502040204020203" pitchFamily="34" charset="0"/>
              </a:rPr>
              <a:t>}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BB82558-14D4-9162-C880-4DD0173BD42A}"/>
              </a:ext>
            </a:extLst>
          </p:cNvPr>
          <p:cNvSpPr txBox="1"/>
          <p:nvPr/>
        </p:nvSpPr>
        <p:spPr>
          <a:xfrm>
            <a:off x="1452055" y="1384713"/>
            <a:ext cx="3573411" cy="3785652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alpha val="9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3000" b="1" dirty="0">
                <a:solidFill>
                  <a:srgbClr val="00B0F0"/>
                </a:solidFill>
                <a:latin typeface="Bahnschrift SemiBold Condensed" panose="020B0502040204020203" pitchFamily="34" charset="0"/>
              </a:rPr>
              <a:t>Leandro Bernardo </a:t>
            </a:r>
            <a:r>
              <a:rPr lang="pt-BR" sz="3000" b="1" dirty="0">
                <a:solidFill>
                  <a:srgbClr val="FFC000"/>
                </a:solidFill>
                <a:latin typeface="Bahnschrift SemiBold Condensed" panose="020B0502040204020203" pitchFamily="34" charset="0"/>
              </a:rPr>
              <a:t>{</a:t>
            </a:r>
          </a:p>
          <a:p>
            <a:endParaRPr lang="pt-BR" sz="3000" b="1" dirty="0">
              <a:solidFill>
                <a:srgbClr val="FFC000"/>
              </a:solidFill>
              <a:latin typeface="Bahnschrift SemiBold Condensed" panose="020B0502040204020203" pitchFamily="34" charset="0"/>
            </a:endParaRPr>
          </a:p>
          <a:p>
            <a:endParaRPr lang="pt-BR" sz="3000" b="1" dirty="0">
              <a:solidFill>
                <a:srgbClr val="FFC000"/>
              </a:solidFill>
              <a:latin typeface="Bahnschrift SemiBold Condensed" panose="020B0502040204020203" pitchFamily="34" charset="0"/>
            </a:endParaRPr>
          </a:p>
          <a:p>
            <a:endParaRPr lang="pt-BR" sz="3000" b="1" dirty="0">
              <a:solidFill>
                <a:srgbClr val="FFC000"/>
              </a:solidFill>
              <a:latin typeface="Bahnschrift SemiBold Condensed" panose="020B0502040204020203" pitchFamily="34" charset="0"/>
            </a:endParaRPr>
          </a:p>
          <a:p>
            <a:endParaRPr lang="pt-BR" sz="3000" b="1" dirty="0">
              <a:solidFill>
                <a:srgbClr val="FFC000"/>
              </a:solidFill>
              <a:latin typeface="Bahnschrift SemiBold Condensed" panose="020B0502040204020203" pitchFamily="34" charset="0"/>
            </a:endParaRPr>
          </a:p>
          <a:p>
            <a:br>
              <a:rPr lang="pt-BR" sz="3000" b="1" dirty="0">
                <a:solidFill>
                  <a:srgbClr val="FFC000"/>
                </a:solidFill>
                <a:latin typeface="Bahnschrift SemiBold Condensed" panose="020B0502040204020203" pitchFamily="34" charset="0"/>
              </a:rPr>
            </a:br>
            <a:endParaRPr lang="pt-BR" sz="3000" b="1" dirty="0">
              <a:solidFill>
                <a:srgbClr val="FFC000"/>
              </a:solidFill>
              <a:latin typeface="Bahnschrift SemiBold Condensed" panose="020B0502040204020203" pitchFamily="34" charset="0"/>
            </a:endParaRPr>
          </a:p>
          <a:p>
            <a:r>
              <a:rPr lang="pt-BR" sz="3000" b="1" dirty="0">
                <a:solidFill>
                  <a:srgbClr val="FFC000"/>
                </a:solidFill>
                <a:latin typeface="Bahnschrift SemiBold Condensed" panose="020B0502040204020203" pitchFamily="34" charset="0"/>
              </a:rPr>
              <a:t>}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1314139-D1E8-E8CA-BA5D-EE8E01EC309E}"/>
              </a:ext>
            </a:extLst>
          </p:cNvPr>
          <p:cNvSpPr txBox="1"/>
          <p:nvPr/>
        </p:nvSpPr>
        <p:spPr>
          <a:xfrm>
            <a:off x="1776097" y="2055130"/>
            <a:ext cx="3573411" cy="954107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alpha val="9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Téc. em Desenvolvimento </a:t>
            </a:r>
          </a:p>
          <a:p>
            <a:r>
              <a:rPr lang="pt-BR" sz="28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 Sistemas;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8FC2F840-A3E2-7A16-0B61-2FE7333B01A9}"/>
              </a:ext>
            </a:extLst>
          </p:cNvPr>
          <p:cNvSpPr txBox="1"/>
          <p:nvPr/>
        </p:nvSpPr>
        <p:spPr>
          <a:xfrm>
            <a:off x="1761729" y="3167390"/>
            <a:ext cx="3429396" cy="52322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alpha val="9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Desenvolvedor Front-</a:t>
            </a:r>
            <a:r>
              <a:rPr lang="pt-BR" sz="2800" b="1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end</a:t>
            </a:r>
            <a:r>
              <a:rPr lang="pt-BR" sz="28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;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C605696D-B26C-8163-73BB-E518DDC74E3C}"/>
              </a:ext>
            </a:extLst>
          </p:cNvPr>
          <p:cNvSpPr txBox="1"/>
          <p:nvPr/>
        </p:nvSpPr>
        <p:spPr>
          <a:xfrm>
            <a:off x="1778929" y="3952922"/>
            <a:ext cx="3248036" cy="523220"/>
          </a:xfrm>
          <a:prstGeom prst="rect">
            <a:avLst/>
          </a:prstGeom>
          <a:noFill/>
          <a:effectLst>
            <a:outerShdw blurRad="50800" dist="50800" dir="5400000" algn="ctr" rotWithShape="0">
              <a:schemeClr val="tx1">
                <a:alpha val="90000"/>
              </a:schemeClr>
            </a:outerShdw>
          </a:effectLst>
        </p:spPr>
        <p:txBody>
          <a:bodyPr wrap="square" rtlCol="0">
            <a:spAutoFit/>
          </a:bodyPr>
          <a:lstStyle/>
          <a:p>
            <a:r>
              <a:rPr lang="pt-BR" sz="28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Criação de Sites;</a:t>
            </a:r>
          </a:p>
        </p:txBody>
      </p:sp>
      <p:grpSp>
        <p:nvGrpSpPr>
          <p:cNvPr id="48" name="Agrupar 47">
            <a:extLst>
              <a:ext uri="{FF2B5EF4-FFF2-40B4-BE49-F238E27FC236}">
                <a16:creationId xmlns:a16="http://schemas.microsoft.com/office/drawing/2014/main" id="{825CF0DC-F259-EACB-6BAB-985DF3E1DF1B}"/>
              </a:ext>
            </a:extLst>
          </p:cNvPr>
          <p:cNvGrpSpPr/>
          <p:nvPr/>
        </p:nvGrpSpPr>
        <p:grpSpPr>
          <a:xfrm>
            <a:off x="465664" y="386438"/>
            <a:ext cx="165904" cy="6123874"/>
            <a:chOff x="465664" y="386438"/>
            <a:chExt cx="165904" cy="6123874"/>
          </a:xfrm>
        </p:grpSpPr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AAC3E128-69B6-B860-6CDF-1E3CADCD8B9F}"/>
                </a:ext>
              </a:extLst>
            </p:cNvPr>
            <p:cNvCxnSpPr>
              <a:cxnSpLocks/>
            </p:cNvCxnSpPr>
            <p:nvPr/>
          </p:nvCxnSpPr>
          <p:spPr>
            <a:xfrm>
              <a:off x="549079" y="419787"/>
              <a:ext cx="0" cy="5913857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tângulo 21">
              <a:extLst>
                <a:ext uri="{FF2B5EF4-FFF2-40B4-BE49-F238E27FC236}">
                  <a16:creationId xmlns:a16="http://schemas.microsoft.com/office/drawing/2014/main" id="{8A0C645A-50B3-17CE-A379-492E35173F4F}"/>
                </a:ext>
              </a:extLst>
            </p:cNvPr>
            <p:cNvSpPr/>
            <p:nvPr/>
          </p:nvSpPr>
          <p:spPr>
            <a:xfrm>
              <a:off x="466590" y="386438"/>
              <a:ext cx="164978" cy="1617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3" name="Retângulo 22">
              <a:extLst>
                <a:ext uri="{FF2B5EF4-FFF2-40B4-BE49-F238E27FC236}">
                  <a16:creationId xmlns:a16="http://schemas.microsoft.com/office/drawing/2014/main" id="{32CCACA4-FACB-A60D-13DA-156CA6C87539}"/>
                </a:ext>
              </a:extLst>
            </p:cNvPr>
            <p:cNvSpPr/>
            <p:nvPr/>
          </p:nvSpPr>
          <p:spPr>
            <a:xfrm>
              <a:off x="465664" y="6348573"/>
              <a:ext cx="164978" cy="1617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32" name="Elipse 31">
            <a:extLst>
              <a:ext uri="{FF2B5EF4-FFF2-40B4-BE49-F238E27FC236}">
                <a16:creationId xmlns:a16="http://schemas.microsoft.com/office/drawing/2014/main" id="{0511EC43-797F-8660-12E2-5BC80F880BF6}"/>
              </a:ext>
            </a:extLst>
          </p:cNvPr>
          <p:cNvSpPr/>
          <p:nvPr/>
        </p:nvSpPr>
        <p:spPr>
          <a:xfrm>
            <a:off x="11139758" y="5816696"/>
            <a:ext cx="673954" cy="693616"/>
          </a:xfrm>
          <a:prstGeom prst="ellipse">
            <a:avLst/>
          </a:prstGeom>
          <a:solidFill>
            <a:srgbClr val="282A3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CaixaDeTexto 44">
            <a:extLst>
              <a:ext uri="{FF2B5EF4-FFF2-40B4-BE49-F238E27FC236}">
                <a16:creationId xmlns:a16="http://schemas.microsoft.com/office/drawing/2014/main" id="{2FD4986A-0015-0FB2-6A9A-DCA73555934E}"/>
              </a:ext>
            </a:extLst>
          </p:cNvPr>
          <p:cNvSpPr txBox="1"/>
          <p:nvPr/>
        </p:nvSpPr>
        <p:spPr>
          <a:xfrm>
            <a:off x="7604490" y="1736229"/>
            <a:ext cx="2961883" cy="2862322"/>
          </a:xfrm>
          <a:prstGeom prst="rect">
            <a:avLst/>
          </a:prstGeom>
          <a:noFill/>
          <a:effectLst>
            <a:outerShdw blurRad="38100" dist="38100" dir="5400000" algn="ctr" rotWithShape="0">
              <a:srgbClr val="000000">
                <a:alpha val="99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6000" b="1" dirty="0">
                <a:solidFill>
                  <a:srgbClr val="FF0000"/>
                </a:solidFill>
                <a:latin typeface="Bahnschrift Condensed" panose="020B0502040204020203" pitchFamily="34" charset="0"/>
              </a:rPr>
              <a:t>Método</a:t>
            </a:r>
          </a:p>
          <a:p>
            <a:pPr algn="ctr"/>
            <a:r>
              <a:rPr lang="pt-BR" sz="6000" b="1" dirty="0">
                <a:solidFill>
                  <a:srgbClr val="0066FF"/>
                </a:solidFill>
                <a:latin typeface="Bahnschrift Condensed" panose="020B0502040204020203" pitchFamily="34" charset="0"/>
              </a:rPr>
              <a:t>Easy</a:t>
            </a:r>
          </a:p>
          <a:p>
            <a:pPr algn="ctr"/>
            <a:r>
              <a:rPr lang="pt-BR" sz="6000" b="1" dirty="0">
                <a:solidFill>
                  <a:srgbClr val="FFC000"/>
                </a:solidFill>
                <a:latin typeface="Bahnschrift Condensed" panose="020B0502040204020203" pitchFamily="34" charset="0"/>
              </a:rPr>
              <a:t>Site</a:t>
            </a:r>
          </a:p>
        </p:txBody>
      </p:sp>
    </p:spTree>
    <p:extLst>
      <p:ext uri="{BB962C8B-B14F-4D97-AF65-F5344CB8AC3E}">
        <p14:creationId xmlns:p14="http://schemas.microsoft.com/office/powerpoint/2010/main" val="2931965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4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3CFE168D-E6AF-46C4-C353-80A18EE6B3AA}"/>
              </a:ext>
            </a:extLst>
          </p:cNvPr>
          <p:cNvSpPr/>
          <p:nvPr/>
        </p:nvSpPr>
        <p:spPr>
          <a:xfrm>
            <a:off x="426720" y="0"/>
            <a:ext cx="1605280" cy="6858000"/>
          </a:xfrm>
          <a:prstGeom prst="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1CED02A-F248-0886-5BE1-F3BE27473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8876" y="3989831"/>
            <a:ext cx="2953820" cy="1713655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64CFE6A-2A20-7D45-7A0B-D29BAD90F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1353800" cy="1325563"/>
          </a:xfrm>
          <a:solidFill>
            <a:srgbClr val="282A36"/>
          </a:solidFill>
          <a:ln>
            <a:noFill/>
          </a:ln>
          <a:effectLst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pt-BR" dirty="0">
                <a:latin typeface="Bahnschrift SemiBold Condensed" panose="020B0502040204020203" pitchFamily="34" charset="0"/>
              </a:rPr>
              <a:t>       O que é e como funciona?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7DA36882-A791-750A-8F63-DD709BA19B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7" t="22822" r="4656" b="20620"/>
          <a:stretch/>
        </p:blipFill>
        <p:spPr>
          <a:xfrm>
            <a:off x="6491731" y="3771131"/>
            <a:ext cx="4068110" cy="238968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4675B06D-0EE4-AD84-8555-C8046C4415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94790" y="3429000"/>
            <a:ext cx="1355044" cy="287595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A2C4C60-1F27-EB19-2D36-6D00817FB12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9" r="24228"/>
          <a:stretch/>
        </p:blipFill>
        <p:spPr>
          <a:xfrm>
            <a:off x="9511440" y="3243446"/>
            <a:ext cx="1700120" cy="3239904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281EE1A6-8556-0DA2-2875-95F6EDE8D78B}"/>
              </a:ext>
            </a:extLst>
          </p:cNvPr>
          <p:cNvSpPr txBox="1"/>
          <p:nvPr/>
        </p:nvSpPr>
        <p:spPr>
          <a:xfrm>
            <a:off x="2589145" y="2503762"/>
            <a:ext cx="5175917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>
                <a:latin typeface="Bahnschrift Condensed" panose="020B0502040204020203" pitchFamily="34" charset="0"/>
              </a:rPr>
              <a:t>Método simples, barato e funcional;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200" dirty="0"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>
                <a:latin typeface="Bahnschrift Condensed" panose="020B0502040204020203" pitchFamily="34" charset="0"/>
              </a:rPr>
              <a:t>Voltado para restaurantes em geral;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200" dirty="0"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>
                <a:latin typeface="Bahnschrift Condensed" panose="020B0502040204020203" pitchFamily="34" charset="0"/>
              </a:rPr>
              <a:t>Funcionalidade integrada ao </a:t>
            </a:r>
            <a:r>
              <a:rPr lang="pt-BR" sz="2200" dirty="0" err="1">
                <a:latin typeface="Bahnschrift Condensed" panose="020B0502040204020203" pitchFamily="34" charset="0"/>
              </a:rPr>
              <a:t>Whatsapp</a:t>
            </a:r>
            <a:r>
              <a:rPr lang="pt-BR" sz="2200" dirty="0">
                <a:latin typeface="Bahnschrift Condensed" panose="020B0502040204020203" pitchFamily="34" charset="0"/>
              </a:rPr>
              <a:t>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2200" dirty="0">
              <a:latin typeface="Bahnschrift Condensed" panose="020B050204020402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200" dirty="0">
                <a:latin typeface="Bahnschrift Condensed" panose="020B0502040204020203" pitchFamily="34" charset="0"/>
              </a:rPr>
              <a:t>R$ 400,00.</a:t>
            </a:r>
          </a:p>
        </p:txBody>
      </p:sp>
    </p:spTree>
    <p:extLst>
      <p:ext uri="{BB962C8B-B14F-4D97-AF65-F5344CB8AC3E}">
        <p14:creationId xmlns:p14="http://schemas.microsoft.com/office/powerpoint/2010/main" val="135112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E3F279-A33C-FA32-E1AB-E3043A338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3990"/>
            <a:ext cx="10515600" cy="1325563"/>
          </a:xfrm>
        </p:spPr>
        <p:txBody>
          <a:bodyPr/>
          <a:lstStyle/>
          <a:p>
            <a:pPr algn="ctr"/>
            <a:r>
              <a:rPr lang="pt-BR" dirty="0">
                <a:latin typeface="Bahnschrift Condensed" panose="020B0502040204020203" pitchFamily="34" charset="0"/>
              </a:rPr>
              <a:t>Por que R$ 400,00?</a:t>
            </a: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1A737008-FCD4-907F-CD61-00BE2545B671}"/>
              </a:ext>
            </a:extLst>
          </p:cNvPr>
          <p:cNvGrpSpPr/>
          <p:nvPr/>
        </p:nvGrpSpPr>
        <p:grpSpPr>
          <a:xfrm>
            <a:off x="1203960" y="1690688"/>
            <a:ext cx="9784080" cy="4042414"/>
            <a:chOff x="1239520" y="1690688"/>
            <a:chExt cx="9784080" cy="3926680"/>
          </a:xfrm>
        </p:grpSpPr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209D3443-A1D8-CE94-FA71-CA5190C15EA6}"/>
                </a:ext>
              </a:extLst>
            </p:cNvPr>
            <p:cNvSpPr/>
            <p:nvPr/>
          </p:nvSpPr>
          <p:spPr>
            <a:xfrm>
              <a:off x="1239520" y="1690688"/>
              <a:ext cx="9784080" cy="1458912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sp>
          <p:nvSpPr>
            <p:cNvPr id="4" name="Retângulo: Cantos Arredondados 3">
              <a:extLst>
                <a:ext uri="{FF2B5EF4-FFF2-40B4-BE49-F238E27FC236}">
                  <a16:creationId xmlns:a16="http://schemas.microsoft.com/office/drawing/2014/main" id="{9C6F2D33-3D7D-04AB-0B7E-BE1390B780A1}"/>
                </a:ext>
              </a:extLst>
            </p:cNvPr>
            <p:cNvSpPr/>
            <p:nvPr/>
          </p:nvSpPr>
          <p:spPr>
            <a:xfrm>
              <a:off x="1239520" y="2699544"/>
              <a:ext cx="9784080" cy="1458912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: Cantos Arredondados 4">
              <a:extLst>
                <a:ext uri="{FF2B5EF4-FFF2-40B4-BE49-F238E27FC236}">
                  <a16:creationId xmlns:a16="http://schemas.microsoft.com/office/drawing/2014/main" id="{5489C2E0-E2C4-58EB-EB9F-7DC5C8DB8E21}"/>
                </a:ext>
              </a:extLst>
            </p:cNvPr>
            <p:cNvSpPr/>
            <p:nvPr/>
          </p:nvSpPr>
          <p:spPr>
            <a:xfrm>
              <a:off x="1239520" y="3708400"/>
              <a:ext cx="9784080" cy="1458912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F11BFACE-7D98-6FDB-5609-9B2889FC3539}"/>
                </a:ext>
              </a:extLst>
            </p:cNvPr>
            <p:cNvSpPr/>
            <p:nvPr/>
          </p:nvSpPr>
          <p:spPr>
            <a:xfrm>
              <a:off x="1239520" y="4158456"/>
              <a:ext cx="9784080" cy="1458912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grpSp>
        <p:nvGrpSpPr>
          <p:cNvPr id="20" name="Agrupar 19">
            <a:extLst>
              <a:ext uri="{FF2B5EF4-FFF2-40B4-BE49-F238E27FC236}">
                <a16:creationId xmlns:a16="http://schemas.microsoft.com/office/drawing/2014/main" id="{352B8C7E-CA85-3044-F496-6EC7AAF74F7C}"/>
              </a:ext>
            </a:extLst>
          </p:cNvPr>
          <p:cNvGrpSpPr/>
          <p:nvPr/>
        </p:nvGrpSpPr>
        <p:grpSpPr>
          <a:xfrm>
            <a:off x="1698597" y="1960545"/>
            <a:ext cx="129435" cy="3612765"/>
            <a:chOff x="1613492" y="2017602"/>
            <a:chExt cx="99400" cy="3715500"/>
          </a:xfrm>
        </p:grpSpPr>
        <p:cxnSp>
          <p:nvCxnSpPr>
            <p:cNvPr id="15" name="Conector reto 14">
              <a:extLst>
                <a:ext uri="{FF2B5EF4-FFF2-40B4-BE49-F238E27FC236}">
                  <a16:creationId xmlns:a16="http://schemas.microsoft.com/office/drawing/2014/main" id="{87635E24-218E-C29A-2D9C-BC48FB3E7BA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64166" y="2029630"/>
              <a:ext cx="0" cy="359604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tângulo 15">
              <a:extLst>
                <a:ext uri="{FF2B5EF4-FFF2-40B4-BE49-F238E27FC236}">
                  <a16:creationId xmlns:a16="http://schemas.microsoft.com/office/drawing/2014/main" id="{EB245D10-E718-458C-7461-81B0E2E7F599}"/>
                </a:ext>
              </a:extLst>
            </p:cNvPr>
            <p:cNvSpPr/>
            <p:nvPr/>
          </p:nvSpPr>
          <p:spPr>
            <a:xfrm flipH="1">
              <a:off x="1615440" y="2017602"/>
              <a:ext cx="97452" cy="98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7" name="Retângulo 16">
              <a:extLst>
                <a:ext uri="{FF2B5EF4-FFF2-40B4-BE49-F238E27FC236}">
                  <a16:creationId xmlns:a16="http://schemas.microsoft.com/office/drawing/2014/main" id="{BEABC703-2C27-9459-B71A-43B295A7F6ED}"/>
                </a:ext>
              </a:extLst>
            </p:cNvPr>
            <p:cNvSpPr/>
            <p:nvPr/>
          </p:nvSpPr>
          <p:spPr>
            <a:xfrm flipH="1">
              <a:off x="1613492" y="5634753"/>
              <a:ext cx="97452" cy="983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CE2B652D-5679-375F-3CB3-474B1D6373D0}"/>
              </a:ext>
            </a:extLst>
          </p:cNvPr>
          <p:cNvSpPr txBox="1"/>
          <p:nvPr/>
        </p:nvSpPr>
        <p:spPr>
          <a:xfrm>
            <a:off x="2214880" y="2265680"/>
            <a:ext cx="7965440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5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Utiliza estratégias otimizadas e simples, porém funcionais; </a:t>
            </a:r>
          </a:p>
          <a:p>
            <a:endParaRPr lang="pt-BR" sz="25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  <a:p>
            <a:r>
              <a:rPr lang="pt-BR" sz="25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Funcionalidade integrada ao </a:t>
            </a:r>
            <a:r>
              <a:rPr lang="pt-BR" sz="2500" dirty="0" err="1">
                <a:solidFill>
                  <a:schemeClr val="bg1"/>
                </a:solidFill>
                <a:latin typeface="Bahnschrift Condensed" panose="020B0502040204020203" pitchFamily="34" charset="0"/>
              </a:rPr>
              <a:t>Whatsapp</a:t>
            </a:r>
            <a:r>
              <a:rPr lang="pt-BR" sz="25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;</a:t>
            </a:r>
          </a:p>
          <a:p>
            <a:endParaRPr lang="pt-BR" sz="25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  <a:p>
            <a:r>
              <a:rPr lang="pt-BR" sz="25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Sem taxa de hospedagem;</a:t>
            </a:r>
          </a:p>
          <a:p>
            <a:endParaRPr lang="pt-BR" sz="25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  <a:p>
            <a:r>
              <a:rPr lang="pt-BR" sz="25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Sem taxa de domínio;</a:t>
            </a:r>
          </a:p>
          <a:p>
            <a:endParaRPr lang="pt-BR" sz="25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  <a:p>
            <a:endParaRPr lang="pt-BR" sz="2500" dirty="0"/>
          </a:p>
        </p:txBody>
      </p:sp>
    </p:spTree>
    <p:extLst>
      <p:ext uri="{BB962C8B-B14F-4D97-AF65-F5344CB8AC3E}">
        <p14:creationId xmlns:p14="http://schemas.microsoft.com/office/powerpoint/2010/main" val="1446276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58083B95-A477-349F-A6F4-249F984FBF6A}"/>
              </a:ext>
            </a:extLst>
          </p:cNvPr>
          <p:cNvSpPr/>
          <p:nvPr/>
        </p:nvSpPr>
        <p:spPr>
          <a:xfrm>
            <a:off x="0" y="511123"/>
            <a:ext cx="2956560" cy="1115220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8BE74A1-B8A3-4FF3-B590-999D64179C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64" r="4863"/>
          <a:stretch/>
        </p:blipFill>
        <p:spPr>
          <a:xfrm>
            <a:off x="8147640" y="889457"/>
            <a:ext cx="3192339" cy="452786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28575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4EA88724-9C61-00B3-09DA-F8BEB5E72E1E}"/>
              </a:ext>
            </a:extLst>
          </p:cNvPr>
          <p:cNvSpPr/>
          <p:nvPr/>
        </p:nvSpPr>
        <p:spPr>
          <a:xfrm>
            <a:off x="0" y="511123"/>
            <a:ext cx="1055899" cy="1115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92A9A8-FFA1-88E0-B2E0-1BECD6B3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86700" y="516522"/>
            <a:ext cx="3415610" cy="1115220"/>
          </a:xfrm>
          <a:effectLst>
            <a:outerShdw blurRad="63500" dist="50800" dir="5400000" algn="ctr" rotWithShape="0">
              <a:schemeClr val="bg1">
                <a:alpha val="97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sz="3500" dirty="0">
                <a:latin typeface="Bahnschrift Condensed" panose="020B0502040204020203" pitchFamily="34" charset="0"/>
              </a:rPr>
              <a:t>Estrutura do Site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B300C6D5-1339-BA98-779E-D25D7F46FD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305" y="879297"/>
            <a:ext cx="3216559" cy="513476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28575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467DD07-DD33-5013-57D8-BF2C42E0BB8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7" r="6138" b="10627"/>
          <a:stretch/>
        </p:blipFill>
        <p:spPr>
          <a:xfrm>
            <a:off x="583335" y="3204825"/>
            <a:ext cx="5218025" cy="280924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28575" cap="sq">
            <a:solidFill>
              <a:srgbClr val="292929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19593F48-4558-11D7-7355-1240F1BC58C7}"/>
              </a:ext>
            </a:extLst>
          </p:cNvPr>
          <p:cNvSpPr txBox="1"/>
          <p:nvPr/>
        </p:nvSpPr>
        <p:spPr>
          <a:xfrm>
            <a:off x="5161280" y="413345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Home Page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00A78D8-A654-85EF-2884-1D4FD90A5300}"/>
              </a:ext>
            </a:extLst>
          </p:cNvPr>
          <p:cNvSpPr txBox="1"/>
          <p:nvPr/>
        </p:nvSpPr>
        <p:spPr>
          <a:xfrm>
            <a:off x="8809089" y="413344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Cardápio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2B2BECD-D179-E3F2-3286-DE5B47AAFE35}"/>
              </a:ext>
            </a:extLst>
          </p:cNvPr>
          <p:cNvSpPr txBox="1"/>
          <p:nvPr/>
        </p:nvSpPr>
        <p:spPr>
          <a:xfrm>
            <a:off x="2268089" y="2722500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Pedidos</a:t>
            </a:r>
          </a:p>
        </p:txBody>
      </p:sp>
    </p:spTree>
    <p:extLst>
      <p:ext uri="{BB962C8B-B14F-4D97-AF65-F5344CB8AC3E}">
        <p14:creationId xmlns:p14="http://schemas.microsoft.com/office/powerpoint/2010/main" val="17729106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82A3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luxograma: Processo Alternativo 2">
            <a:extLst>
              <a:ext uri="{FF2B5EF4-FFF2-40B4-BE49-F238E27FC236}">
                <a16:creationId xmlns:a16="http://schemas.microsoft.com/office/drawing/2014/main" id="{58083B95-A477-349F-A6F4-249F984FBF6A}"/>
              </a:ext>
            </a:extLst>
          </p:cNvPr>
          <p:cNvSpPr/>
          <p:nvPr/>
        </p:nvSpPr>
        <p:spPr>
          <a:xfrm>
            <a:off x="-249162" y="444784"/>
            <a:ext cx="4124959" cy="1115220"/>
          </a:xfrm>
          <a:prstGeom prst="flowChartAlternateProcess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E92A9A8-FFA1-88E0-B2E0-1BECD6B3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44784"/>
            <a:ext cx="3890995" cy="1115220"/>
          </a:xfrm>
          <a:effectLst>
            <a:outerShdw blurRad="63500" dist="50800" dir="5400000" algn="ctr" rotWithShape="0">
              <a:schemeClr val="bg1">
                <a:alpha val="97000"/>
              </a:scheme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pt-BR" sz="3500" dirty="0">
                <a:latin typeface="Bahnschrift Condensed" panose="020B0502040204020203" pitchFamily="34" charset="0"/>
              </a:rPr>
              <a:t>Estrutura mobile do site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19593F48-4558-11D7-7355-1240F1BC58C7}"/>
              </a:ext>
            </a:extLst>
          </p:cNvPr>
          <p:cNvSpPr txBox="1"/>
          <p:nvPr/>
        </p:nvSpPr>
        <p:spPr>
          <a:xfrm>
            <a:off x="1369273" y="1790291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Home Page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B00A78D8-A654-85EF-2884-1D4FD90A5300}"/>
              </a:ext>
            </a:extLst>
          </p:cNvPr>
          <p:cNvSpPr txBox="1"/>
          <p:nvPr/>
        </p:nvSpPr>
        <p:spPr>
          <a:xfrm>
            <a:off x="5568895" y="1762233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Cardápio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52B2BECD-D179-E3F2-3286-DE5B47AAFE35}"/>
              </a:ext>
            </a:extLst>
          </p:cNvPr>
          <p:cNvSpPr txBox="1"/>
          <p:nvPr/>
        </p:nvSpPr>
        <p:spPr>
          <a:xfrm>
            <a:off x="9071582" y="1765144"/>
            <a:ext cx="1869440" cy="430887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pt-BR" sz="22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Pedidos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3E8145F-6BAB-1FC8-E23B-8A23BB4A6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1238" y="2252322"/>
            <a:ext cx="1761201" cy="44220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16EF1321-681B-C59A-83B3-7F9EB51DE5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820" y="2252322"/>
            <a:ext cx="1735598" cy="442202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399C2684-2922-B05A-3EA7-17D4DB96FA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3289" y="2211969"/>
            <a:ext cx="2028373" cy="443237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B7EF3331-ABEE-B18E-2ECA-129226B99C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8731" y="2241976"/>
            <a:ext cx="1761201" cy="4442717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EEA5403C-BD0B-E489-5CEF-CD91B8975DE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97" b="1731"/>
          <a:stretch/>
        </p:blipFill>
        <p:spPr>
          <a:xfrm>
            <a:off x="1240269" y="2241977"/>
            <a:ext cx="2127448" cy="44427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3A5A3B1C-756F-476C-DFAF-A2DC6AC79B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1158" y="2231338"/>
            <a:ext cx="1869440" cy="4454346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74348861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F2D7B4-FADB-E8AE-1740-D84D695860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>
                <a:latin typeface="Bahnschrift Condensed" panose="020B0502040204020203" pitchFamily="34" charset="0"/>
              </a:rPr>
              <a:t>Detalhes Importantes</a:t>
            </a: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36C03686-0DE2-0789-574D-E3B3AC942415}"/>
              </a:ext>
            </a:extLst>
          </p:cNvPr>
          <p:cNvGrpSpPr/>
          <p:nvPr/>
        </p:nvGrpSpPr>
        <p:grpSpPr>
          <a:xfrm>
            <a:off x="3244788" y="1690688"/>
            <a:ext cx="5702423" cy="578497"/>
            <a:chOff x="3244788" y="1690688"/>
            <a:chExt cx="5702423" cy="578497"/>
          </a:xfrm>
        </p:grpSpPr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108F2949-979D-A241-8C55-C4B18429B5F2}"/>
                </a:ext>
              </a:extLst>
            </p:cNvPr>
            <p:cNvSpPr/>
            <p:nvPr/>
          </p:nvSpPr>
          <p:spPr>
            <a:xfrm>
              <a:off x="3244788" y="1690688"/>
              <a:ext cx="5613647" cy="578497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62C291E1-E430-3F5D-FD22-EAC336DC4A15}"/>
                </a:ext>
              </a:extLst>
            </p:cNvPr>
            <p:cNvSpPr txBox="1"/>
            <p:nvPr/>
          </p:nvSpPr>
          <p:spPr>
            <a:xfrm>
              <a:off x="3354278" y="1786392"/>
              <a:ext cx="559293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dirty="0">
                  <a:solidFill>
                    <a:schemeClr val="bg1"/>
                  </a:solidFill>
                  <a:latin typeface="Bahnschrift Condensed" panose="020B0502040204020203" pitchFamily="34" charset="0"/>
                </a:rPr>
                <a:t>Taxa de suporte  - R$ 100,00 (Primeiro mês é gratuito)</a:t>
              </a:r>
            </a:p>
          </p:txBody>
        </p:sp>
      </p:grp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D8B03B18-2041-467B-A8EB-88754A812821}"/>
              </a:ext>
            </a:extLst>
          </p:cNvPr>
          <p:cNvSpPr/>
          <p:nvPr/>
        </p:nvSpPr>
        <p:spPr>
          <a:xfrm>
            <a:off x="3244787" y="2744240"/>
            <a:ext cx="5613647" cy="952670"/>
          </a:xfrm>
          <a:prstGeom prst="roundRect">
            <a:avLst/>
          </a:prstGeom>
          <a:solidFill>
            <a:srgbClr val="282A3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F9533D9-C88C-156C-BF90-17AF65ED1887}"/>
              </a:ext>
            </a:extLst>
          </p:cNvPr>
          <p:cNvSpPr txBox="1"/>
          <p:nvPr/>
        </p:nvSpPr>
        <p:spPr>
          <a:xfrm>
            <a:off x="3265502" y="2866632"/>
            <a:ext cx="559293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O preço de R$ 400,00 cobre um quantidade de 35 itens no cardápio, acima disso uma taxa adicional é cobrada</a:t>
            </a: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EA4C7050-FD53-B57D-C5FE-D5C65C060E38}"/>
              </a:ext>
            </a:extLst>
          </p:cNvPr>
          <p:cNvGrpSpPr/>
          <p:nvPr/>
        </p:nvGrpSpPr>
        <p:grpSpPr>
          <a:xfrm>
            <a:off x="3244788" y="4294357"/>
            <a:ext cx="5702423" cy="1342964"/>
            <a:chOff x="3244788" y="1690688"/>
            <a:chExt cx="5702423" cy="803590"/>
          </a:xfrm>
        </p:grpSpPr>
        <p:sp>
          <p:nvSpPr>
            <p:cNvPr id="11" name="Retângulo: Cantos Arredondados 10">
              <a:extLst>
                <a:ext uri="{FF2B5EF4-FFF2-40B4-BE49-F238E27FC236}">
                  <a16:creationId xmlns:a16="http://schemas.microsoft.com/office/drawing/2014/main" id="{8815636C-A037-57E6-FF73-0F45C8341513}"/>
                </a:ext>
              </a:extLst>
            </p:cNvPr>
            <p:cNvSpPr/>
            <p:nvPr/>
          </p:nvSpPr>
          <p:spPr>
            <a:xfrm>
              <a:off x="3244788" y="1690688"/>
              <a:ext cx="5613647" cy="578497"/>
            </a:xfrm>
            <a:prstGeom prst="roundRect">
              <a:avLst/>
            </a:prstGeom>
            <a:solidFill>
              <a:srgbClr val="282A3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B543FBEE-5938-A4B3-4074-6325261BD6A8}"/>
                </a:ext>
              </a:extLst>
            </p:cNvPr>
            <p:cNvSpPr txBox="1"/>
            <p:nvPr/>
          </p:nvSpPr>
          <p:spPr>
            <a:xfrm>
              <a:off x="3354278" y="1786392"/>
              <a:ext cx="559293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000" dirty="0">
                  <a:solidFill>
                    <a:schemeClr val="bg1"/>
                  </a:solidFill>
                  <a:latin typeface="Bahnschrift Condensed" panose="020B0502040204020203" pitchFamily="34" charset="0"/>
                </a:rPr>
                <a:t>O pagamento deverá ser feito no dia ou semana da entrega do projeto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7319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1718</TotalTime>
  <Words>154</Words>
  <Application>Microsoft Office PowerPoint</Application>
  <PresentationFormat>Widescreen</PresentationFormat>
  <Paragraphs>51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Bahnschrift Condensed</vt:lpstr>
      <vt:lpstr>Bahnschrift SemiBold Condensed</vt:lpstr>
      <vt:lpstr>Calibri</vt:lpstr>
      <vt:lpstr>Calibri Light</vt:lpstr>
      <vt:lpstr>Tema do Office</vt:lpstr>
      <vt:lpstr>Apresentação do PowerPoint</vt:lpstr>
      <vt:lpstr>       O que é e como funciona?</vt:lpstr>
      <vt:lpstr>Por que R$ 400,00?</vt:lpstr>
      <vt:lpstr>Estrutura do Site</vt:lpstr>
      <vt:lpstr>Estrutura mobile do site</vt:lpstr>
      <vt:lpstr>Detalhes Importantes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leandro</dc:creator>
  <cp:lastModifiedBy>leandro</cp:lastModifiedBy>
  <cp:revision>5</cp:revision>
  <dcterms:created xsi:type="dcterms:W3CDTF">2022-07-02T16:05:18Z</dcterms:created>
  <dcterms:modified xsi:type="dcterms:W3CDTF">2022-07-04T05:05:07Z</dcterms:modified>
</cp:coreProperties>
</file>

<file path=docProps/thumbnail.jpeg>
</file>